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6C3E7-3121-4D8F-8568-232E144A534A}">
          <p14:sldIdLst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0C0D4-B439-4237-A887-7546E2AAA67F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442A2-C397-4488-A951-4E0BD03003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61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442A2-C397-4488-A951-4E0BD03003A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5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AD09-4F24-9B5D-0838-553063FC5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344D9-2097-93FF-63D0-5EE26816E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7F70-63E3-95A3-1376-42D2F391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1A98-0014-46A0-8CE1-7D98396DAEB5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C1F51-1FFB-0EBC-DD20-82439904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0A085-DD25-0167-9251-1AA06C35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59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98A3-DB1F-A368-5239-61EAE407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DD608-729B-2957-1600-619BA95CB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178F9-35DB-600B-8968-292E4712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E338-63DE-4B5E-B38A-553528AE1D7E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E2009-41E3-4430-4EBB-FACACDD5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71AF-7855-2300-DD57-B57CBE33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08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3A82C-007C-B9A3-0057-106A17E9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A1823-94F7-8B54-3155-230D7FEBD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0440-6AB9-8C47-6F0D-689D8C3A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05E7C-CDD7-45DC-A588-74C6ACD0C81A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FD9B-E99F-580C-672B-9BDD65B7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030E3-919D-699B-29D3-37D68FEE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2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467D-F929-4549-0887-AE406B2F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B76C-4E3A-E19B-51D8-0E396F3DC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7107F-AECE-4D8A-C5D9-EFEB6E15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59F60-EFB1-F886-2A74-AEC6852F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5A588-FD4B-0047-EF33-792C941D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066C-6386-7CA5-D246-5701A321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9C46-A5FF-DB85-45B2-943C5AFE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E0A0-BE6D-69A8-A647-45E8E738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B24A-F4EB-4B01-95AA-A4DED35B545F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868A6-F5A7-1A4A-9F07-4623EC07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E0E5-2E5A-C298-2787-21BF7F93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8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D682-8487-5E0B-9CED-AC6548B8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E0E3-3839-B459-3808-F79059286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D3253-40F8-40FA-A70D-267ACC069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F3FE8-AA15-A18B-2298-5F3CBF97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F7CB-1D8A-412E-9150-77A503EA4FA0}" type="datetime1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C8594-8904-9A89-5D62-2971A99A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9D816-84BD-EB43-BB31-B7205AF4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3A7F-B0C2-A852-2FEA-34AE695D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00011-4A02-F2AE-6F1C-929841F64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B543A-4F08-6220-437A-76C9FA48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29EC2-0850-166C-444C-22CB8C081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CD683-41F8-A53C-DE0E-9E34D6D7E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276D4-0CC5-0764-406E-C430D535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96A5-681E-445B-BFAA-EEC4E0A7F234}" type="datetime1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27F1D2-1CF7-93F7-F2A8-E03FA3D2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5E0688-D63C-1958-E6D0-94440529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9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00F3-0EAF-1273-8C50-F41C0CC9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1EFDC-3A50-38BC-E54A-4D2A1B32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07A-2023-4EA4-BAD2-4A747126F951}" type="datetime1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9636D-8271-AEF5-B287-109261C1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C8423-DD75-F185-3E11-05527570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39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510E6-427C-C3F8-D230-5798D475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8A64-0C37-40E9-B18F-E00E2EE84F6A}" type="datetime1">
              <a:rPr lang="en-IN" smtClean="0"/>
              <a:t>05-02-2025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32C62-7E76-D572-97CC-B1A33F64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654E7-E4F1-8135-7F43-A1C5209F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59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1C3B-2090-77B7-7039-84044B51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2CC6-E0CC-A3C6-5B20-B361731D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C85A7-5AB6-E372-65B4-DCD0E411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BAC9-E7FF-7502-EB2B-EC0D0C83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9318-F769-4226-A178-780CA4F391E6}" type="datetime1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DA921-9D3A-0B3F-48C9-B54324C4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18272-FB89-143D-D4B9-4D540429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13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129B-0415-32E2-26C3-1333F0E3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49199D-84F8-0284-0E3A-DBA7BCFEC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06CBB-6BFA-9CE4-C18E-ABB7A88A8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D988-991E-2E1B-9FFA-8619BB30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998B-3385-48E6-9DB1-214A658E47F5}" type="datetime1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C2756-96DD-B72A-F7D6-D788F2AB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B0B2E-19C7-1041-D2C8-A20C6860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32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602C1-9304-4BBB-32F4-59DBE011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0A89A-9CF1-0F56-BCCD-B05AF888D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13892-1BC3-050C-7779-E9C416D2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6231E-4FC3-4540-8F1B-A7B5D4C11905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16DF-03FB-6C25-68D7-69C15FE34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ANISHA.C.D|AP|CSE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9A7D-AED4-DC34-83F1-A4535A76F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F316-4E81-4533-8BB3-D029363A4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8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7528-C758-46C8-1B9F-C4FD5097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590" y="128064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19Z601- MACHINE LEARNING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5C9E5-3933-4D8A-58C0-37BCF9866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4100" y="4882717"/>
            <a:ext cx="2518299" cy="916619"/>
          </a:xfrm>
        </p:spPr>
        <p:txBody>
          <a:bodyPr>
            <a:noAutofit/>
          </a:bodyPr>
          <a:lstStyle/>
          <a:p>
            <a:r>
              <a:rPr lang="en-US" sz="1800" b="1" dirty="0"/>
              <a:t>Presented by</a:t>
            </a:r>
          </a:p>
          <a:p>
            <a:r>
              <a:rPr lang="en-US" sz="1800" b="1" dirty="0" err="1"/>
              <a:t>Ms.Anisha.C.D</a:t>
            </a:r>
            <a:endParaRPr lang="en-US" sz="1800" b="1" dirty="0"/>
          </a:p>
          <a:p>
            <a:r>
              <a:rPr lang="en-US" sz="1800" b="1" dirty="0"/>
              <a:t>Assistant Professor</a:t>
            </a:r>
          </a:p>
          <a:p>
            <a:r>
              <a:rPr lang="en-US" sz="1800" b="1" dirty="0"/>
              <a:t>CSE</a:t>
            </a:r>
            <a:endParaRPr lang="en-IN" sz="1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746E8F-C1EC-F13E-32B1-B2C8C6E68377}"/>
              </a:ext>
            </a:extLst>
          </p:cNvPr>
          <p:cNvSpPr txBox="1">
            <a:spLocks/>
          </p:cNvSpPr>
          <p:nvPr/>
        </p:nvSpPr>
        <p:spPr>
          <a:xfrm>
            <a:off x="1408590" y="153221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UNIT- 3 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81C43-4392-F7ED-7629-FF52DDCB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ANISHA.C.D|AP|CSE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2D982-6924-3229-AE8F-7D2388E9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83A8-CA03-4FF2-8158-9B7D30031476}" type="datetime1">
              <a:rPr lang="en-IN" smtClean="0"/>
              <a:t>05-02-2025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203FA-8E28-50A7-7EF8-C03DA1F7C5F0}"/>
              </a:ext>
            </a:extLst>
          </p:cNvPr>
          <p:cNvSpPr txBox="1"/>
          <p:nvPr/>
        </p:nvSpPr>
        <p:spPr>
          <a:xfrm>
            <a:off x="609600" y="4005554"/>
            <a:ext cx="8114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NEURAL NETWORKS AND DECISION TREES </a:t>
            </a:r>
            <a:r>
              <a:rPr lang="en-IN" dirty="0"/>
              <a:t>: </a:t>
            </a:r>
            <a:r>
              <a:rPr lang="en-IN" b="1" dirty="0">
                <a:solidFill>
                  <a:srgbClr val="7030A0"/>
                </a:solidFill>
              </a:rPr>
              <a:t>Feed-forward Networks - Network Training - Delta Rule- Gradient Descent – Error Backpropagation - Regularization in Neural Networks - Generalisation - Decision Tree Learning- Representation - Inductive Bias- Issues     </a:t>
            </a:r>
            <a:r>
              <a:rPr lang="en-IN" dirty="0"/>
              <a:t>(9)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7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8A2E1-0043-CACD-106C-52062784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0B90-FFAB-B466-0BB5-14F1BBED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HOMEWORK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9493-D11F-7DD8-BA15-63EC689D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01B6-3347-C2EB-5371-7554057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890CB1-6D93-E5C0-25B9-AEADCAC67E55}"/>
              </a:ext>
            </a:extLst>
          </p:cNvPr>
          <p:cNvSpPr txBox="1">
            <a:spLocks/>
          </p:cNvSpPr>
          <p:nvPr/>
        </p:nvSpPr>
        <p:spPr>
          <a:xfrm>
            <a:off x="864637" y="2728881"/>
            <a:ext cx="10515600" cy="829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Represent OR,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NAND, NOR, XOR in graph as shown in previous slide. </a:t>
            </a:r>
          </a:p>
          <a:p>
            <a:pPr algn="just"/>
            <a:endParaRPr lang="en-I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  <a:p>
            <a:pPr algn="just"/>
            <a:r>
              <a:rPr lang="en-I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Find out if its linearly separable. </a:t>
            </a:r>
          </a:p>
          <a:p>
            <a:pPr algn="just"/>
            <a:endParaRPr lang="en-IN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  <a:p>
            <a:pPr algn="just"/>
            <a:r>
              <a:rPr lang="en-IN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If yes represent using perceptron</a:t>
            </a:r>
          </a:p>
        </p:txBody>
      </p:sp>
    </p:spTree>
    <p:extLst>
      <p:ext uri="{BB962C8B-B14F-4D97-AF65-F5344CB8AC3E}">
        <p14:creationId xmlns:p14="http://schemas.microsoft.com/office/powerpoint/2010/main" val="131953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6820-647E-198F-7F7E-7ACED6E7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+mn-lt"/>
              </a:rPr>
              <a:t>PERCEPTRON TRAINING RULE</a:t>
            </a:r>
            <a:endParaRPr lang="en-IN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9CF1-19B6-3343-B52D-5FFFE3407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Objective :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determine a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weight vector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causes the perceptron to produce the correct +/-1 output for each of the given training examples.</a:t>
            </a:r>
          </a:p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Several algorithms are known to solve this learning problem. </a:t>
            </a:r>
          </a:p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 algorithms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considered: </a:t>
            </a:r>
          </a:p>
          <a:p>
            <a:pPr lvl="1"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perceptron rule and (suitable for linearly separable)</a:t>
            </a:r>
          </a:p>
          <a:p>
            <a:pPr lvl="1"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delta rule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E54D9-4FC4-6ED2-B24A-D17F2AC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B6D6F-A5D1-139D-B69C-AD8A4460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</p:spTree>
    <p:extLst>
      <p:ext uri="{BB962C8B-B14F-4D97-AF65-F5344CB8AC3E}">
        <p14:creationId xmlns:p14="http://schemas.microsoft.com/office/powerpoint/2010/main" val="44484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0F17-DC9E-6C90-023B-EDD9F3FC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+mn-lt"/>
              </a:rPr>
              <a:t>PERCEPTRON TRAINING RULE:</a:t>
            </a:r>
            <a:br>
              <a:rPr lang="en-US" b="1" dirty="0">
                <a:solidFill>
                  <a:srgbClr val="7030A0"/>
                </a:solidFill>
                <a:latin typeface="+mn-lt"/>
              </a:rPr>
            </a:br>
            <a:r>
              <a:rPr lang="en-US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P</a:t>
            </a:r>
            <a:r>
              <a:rPr lang="en-US" sz="44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ERCEPTRON </a:t>
            </a:r>
            <a:r>
              <a:rPr lang="en-US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R</a:t>
            </a:r>
            <a:r>
              <a:rPr lang="en-US" sz="4400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ULE</a:t>
            </a:r>
            <a:endParaRPr lang="en-IN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340702-037B-4B7D-3638-0A9D1189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621" t="5669" r="5627" b="4317"/>
          <a:stretch/>
        </p:blipFill>
        <p:spPr>
          <a:xfrm>
            <a:off x="914400" y="2593910"/>
            <a:ext cx="3508310" cy="22206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214A-20F7-C5D6-E232-CBD94A6B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FB9DD-5BC4-4ABA-B58A-47F8B6A5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D7F9D-1896-C1A2-4BAB-FA44B39544B3}"/>
                  </a:ext>
                </a:extLst>
              </p:cNvPr>
              <p:cNvSpPr txBox="1"/>
              <p:nvPr/>
            </p:nvSpPr>
            <p:spPr>
              <a:xfrm>
                <a:off x="4925300" y="2348761"/>
                <a:ext cx="7231225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/>
                  <a:t>Here,</a:t>
                </a:r>
              </a:p>
              <a:p>
                <a:endParaRPr lang="en-IN" sz="2400" b="1" dirty="0"/>
              </a:p>
              <a:p>
                <a:r>
                  <a:rPr lang="en-IN" sz="2400" b="1" dirty="0"/>
                  <a:t>t is the target output for the current training example, </a:t>
                </a:r>
              </a:p>
              <a:p>
                <a:endParaRPr lang="en-IN" sz="2400" b="1" dirty="0"/>
              </a:p>
              <a:p>
                <a:r>
                  <a:rPr lang="en-IN" sz="2400" b="1" dirty="0"/>
                  <a:t>o is the output generated by the perceptron, and  </a:t>
                </a:r>
              </a:p>
              <a:p>
                <a:endParaRPr lang="en-IN" sz="2400" b="1" dirty="0"/>
              </a:p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1" dirty="0"/>
                  <a:t>is a positive constant called the learning rate.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D7F9D-1896-C1A2-4BAB-FA44B395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00" y="2348761"/>
                <a:ext cx="7231225" cy="2677656"/>
              </a:xfrm>
              <a:prstGeom prst="rect">
                <a:avLst/>
              </a:prstGeom>
              <a:blipFill>
                <a:blip r:embed="rId3"/>
                <a:stretch>
                  <a:fillRect l="-1349" t="-1818" b="-4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7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C78F7-74D6-E931-7945-9417F8DA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80CD-D764-62D3-F355-6BF02A84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+mn-lt"/>
              </a:rPr>
              <a:t>PERCEPTRON TRAINING RULE:</a:t>
            </a:r>
            <a:br>
              <a:rPr lang="en-US" b="1" dirty="0">
                <a:solidFill>
                  <a:srgbClr val="7030A0"/>
                </a:solidFill>
                <a:latin typeface="+mn-lt"/>
              </a:rPr>
            </a:br>
            <a:r>
              <a:rPr lang="en-US" b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DELTA RULE (GRADIENT DESCENT)</a:t>
            </a:r>
            <a:endParaRPr lang="en-IN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EDC50-8D9C-5133-722D-A0BED0F7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FCA3-E29C-232C-F124-EEF2C83F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2DA06-D55C-3EFE-484C-D4A8AD3B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223" y="2446952"/>
            <a:ext cx="1752600" cy="57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697FF7-D761-0368-4F0D-1600DB1B9DA4}"/>
              </a:ext>
            </a:extLst>
          </p:cNvPr>
          <p:cNvSpPr txBox="1"/>
          <p:nvPr/>
        </p:nvSpPr>
        <p:spPr>
          <a:xfrm>
            <a:off x="550506" y="1800808"/>
            <a:ext cx="9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 : First stage of Perceptron : Linear Unit</a:t>
            </a:r>
            <a:endParaRPr lang="en-I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B5461-0036-024B-28A3-364D494EBD99}"/>
              </a:ext>
            </a:extLst>
          </p:cNvPr>
          <p:cNvSpPr txBox="1"/>
          <p:nvPr/>
        </p:nvSpPr>
        <p:spPr>
          <a:xfrm>
            <a:off x="457200" y="3279255"/>
            <a:ext cx="108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 :  Specifying a measure for the training error of a hypothesis (weight vector)</a:t>
            </a:r>
            <a:endParaRPr lang="en-IN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455DC-1D42-2776-BA8C-52AE4CD2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451" y="3807586"/>
            <a:ext cx="3038475" cy="809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0338E5-C894-DDBD-92FE-98CE9923BAD2}"/>
              </a:ext>
            </a:extLst>
          </p:cNvPr>
          <p:cNvSpPr txBox="1"/>
          <p:nvPr/>
        </p:nvSpPr>
        <p:spPr>
          <a:xfrm>
            <a:off x="550506" y="4729322"/>
            <a:ext cx="10896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where D is the set of training examples, </a:t>
            </a:r>
          </a:p>
          <a:p>
            <a:pPr algn="just"/>
            <a:r>
              <a:rPr lang="en-IN" sz="2400" b="1" dirty="0"/>
              <a:t>t</a:t>
            </a:r>
            <a:r>
              <a:rPr lang="en-IN" sz="2400" b="1" baseline="-25000" dirty="0"/>
              <a:t>d</a:t>
            </a:r>
            <a:r>
              <a:rPr lang="en-IN" sz="2400" b="1" dirty="0"/>
              <a:t> is the target output for training example d, and </a:t>
            </a:r>
          </a:p>
          <a:p>
            <a:pPr algn="just"/>
            <a:r>
              <a:rPr lang="en-IN" sz="2400" b="1" dirty="0"/>
              <a:t>o</a:t>
            </a:r>
            <a:r>
              <a:rPr lang="en-IN" sz="2400" b="1" baseline="-25000" dirty="0"/>
              <a:t>d</a:t>
            </a:r>
            <a:r>
              <a:rPr lang="en-IN" sz="2400" b="1" dirty="0"/>
              <a:t> is the output of the linear unit for training example d. </a:t>
            </a:r>
          </a:p>
        </p:txBody>
      </p:sp>
    </p:spTree>
    <p:extLst>
      <p:ext uri="{BB962C8B-B14F-4D97-AF65-F5344CB8AC3E}">
        <p14:creationId xmlns:p14="http://schemas.microsoft.com/office/powerpoint/2010/main" val="268667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EF55-9DEA-110F-4426-543A5904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B93E-9649-6ECF-70EA-B39D6947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C76ED-648F-C66E-42DC-FAB18B67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590" y="234723"/>
            <a:ext cx="6052010" cy="42439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244A51-B620-3770-48FC-FF697F78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6" y="2562225"/>
            <a:ext cx="3640267" cy="86677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</a:rPr>
              <a:t>VISUALIZING THE HYPOTHESIS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53F0B-C37F-A7AC-834A-77F6DD40F24D}"/>
              </a:ext>
            </a:extLst>
          </p:cNvPr>
          <p:cNvSpPr txBox="1"/>
          <p:nvPr/>
        </p:nvSpPr>
        <p:spPr>
          <a:xfrm>
            <a:off x="211720" y="4329605"/>
            <a:ext cx="46868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To visualize the entire hypothesis space of possible weight vectors and their associated E values</a:t>
            </a:r>
          </a:p>
        </p:txBody>
      </p:sp>
    </p:spTree>
    <p:extLst>
      <p:ext uri="{BB962C8B-B14F-4D97-AF65-F5344CB8AC3E}">
        <p14:creationId xmlns:p14="http://schemas.microsoft.com/office/powerpoint/2010/main" val="151830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918-DC44-CFF6-AC6A-550F1ADD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DERIVATION OF GRADIENT DESCENT</a:t>
            </a:r>
            <a:endParaRPr lang="en-IN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3A2D1-F4E6-9DE7-7895-9FE82CE8C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can we calculate the direction of steepest descent along the error surface? </a:t>
                </a:r>
              </a:p>
              <a:p>
                <a:pPr marL="457200" lvl="1" indent="0" algn="just">
                  <a:buNone/>
                </a:pPr>
                <a:r>
                  <a:rPr lang="en-US" dirty="0"/>
                  <a:t>This direction can be found by computing the derivative of E with respect to each component of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This vector derivative is called the gradient of E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, written as  :</a:t>
                </a:r>
              </a:p>
              <a:p>
                <a:pPr marL="457200" lvl="1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3A2D1-F4E6-9DE7-7895-9FE82CE8C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0106-F6EC-CF0C-C903-3BF303D0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379F4-8193-1439-D48D-0830E14C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F0666-559B-C5B8-2022-CC10A89E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731" y="4001294"/>
            <a:ext cx="4271185" cy="1008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E3070F-A793-8B35-B8BF-B59039604108}"/>
              </a:ext>
            </a:extLst>
          </p:cNvPr>
          <p:cNvSpPr txBox="1"/>
          <p:nvPr/>
        </p:nvSpPr>
        <p:spPr>
          <a:xfrm>
            <a:off x="716902" y="5144548"/>
            <a:ext cx="112822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When interpreted as a vector in weight space, the gradient specifies the direction that produces the steepest increase in E. The negative of this vector therefore gives the direction of steepest decrease.</a:t>
            </a:r>
          </a:p>
        </p:txBody>
      </p:sp>
    </p:spTree>
    <p:extLst>
      <p:ext uri="{BB962C8B-B14F-4D97-AF65-F5344CB8AC3E}">
        <p14:creationId xmlns:p14="http://schemas.microsoft.com/office/powerpoint/2010/main" val="223951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192E-35A8-69E7-E380-F561CF9E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DERIVATION OF GRADIENT DESCENT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6BBA3-E74C-9E51-0C9F-94B58E0D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2704-C28B-6EC7-60D4-18D6A666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76B37-5E5C-F0EE-7B4C-38BD0BA1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93" y="2498338"/>
            <a:ext cx="2924175" cy="158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F74DC0-AD27-0E61-CADA-2B5A10F0C952}"/>
              </a:ext>
            </a:extLst>
          </p:cNvPr>
          <p:cNvSpPr txBox="1"/>
          <p:nvPr/>
        </p:nvSpPr>
        <p:spPr>
          <a:xfrm>
            <a:off x="1163993" y="1909847"/>
            <a:ext cx="90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Step 4 :  The training rule for gradient descent is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9AB8E-665A-5593-9795-DFF9CA04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82" y="2307838"/>
            <a:ext cx="26289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0B1E-CB91-601E-2974-1870D742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DERIVATION OF GRADIENT DESCENT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A3F8-B3A9-478E-6FFF-58006417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741E8-3E6A-752F-22C4-3383424A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47237-D29C-8EDB-7DBE-89A0DAF3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49" y="1518654"/>
            <a:ext cx="4524375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0AFD2-1015-558D-0693-46C5DB66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61" y="5565775"/>
            <a:ext cx="30289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242F-A6BE-D81E-1943-EDD6553B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GRADIENT DESCENT ALGORITHM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5493D-E34D-886C-5238-C39422BC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DD1D-92AC-7A8C-4438-203213E6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57F8F-09F4-32C8-5617-23695174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975644"/>
            <a:ext cx="85439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B76B-5142-62A1-5384-6D553D03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PERCEPTRON RULE VS GRADIENT DESCENT RULE</a:t>
            </a:r>
            <a:endParaRPr lang="en-IN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43A3CF-81A1-F810-938B-4ACF45C8B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203896"/>
              </p:ext>
            </p:extLst>
          </p:nvPr>
        </p:nvGraphicFramePr>
        <p:xfrm>
          <a:off x="838200" y="1825624"/>
          <a:ext cx="10515600" cy="31755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7554708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05447232"/>
                    </a:ext>
                  </a:extLst>
                </a:gridCol>
              </a:tblGrid>
              <a:tr h="5353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PERCEPTRON RULE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DESCENT RULE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324942"/>
                  </a:ext>
                </a:extLst>
              </a:tr>
              <a:tr h="1716135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Begin with random weights, then iteratively apply the perceptron rule to each training example, modify the perceptron weights whenever it misclassifies an example.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Begin with random weight vector, apply the linear unit to all training examples, then compute weight update rule for each weight.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42063"/>
                  </a:ext>
                </a:extLst>
              </a:tr>
              <a:tr h="924073">
                <a:tc>
                  <a:txBody>
                    <a:bodyPr/>
                    <a:lstStyle/>
                    <a:p>
                      <a:r>
                        <a:rPr lang="en-US" dirty="0"/>
                        <a:t>If the data are not linearly separable, convergence is not assured.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data are not linearly separable, convergence is assured.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18333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F02F-E743-BEBA-274E-A9F57727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8DDF-A492-9BBB-A7D4-F510A451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</p:spTree>
    <p:extLst>
      <p:ext uri="{BB962C8B-B14F-4D97-AF65-F5344CB8AC3E}">
        <p14:creationId xmlns:p14="http://schemas.microsoft.com/office/powerpoint/2010/main" val="97439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E792-B444-E7D0-99B8-1C3125FE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NEURAL NETWORKS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F966-5EDF-BEBA-4165-05BCC8FD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50" y="1760311"/>
            <a:ext cx="8613710" cy="4127306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Artificial neural networks (ANNs) provide a </a:t>
            </a:r>
            <a:r>
              <a:rPr lang="en-US" b="1" dirty="0"/>
              <a:t>general, practical method for learning real-valued, discrete-valued, and vector-valued functions from examples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Algorithms such as </a:t>
            </a:r>
            <a:r>
              <a:rPr lang="en-US" b="1" dirty="0"/>
              <a:t>BACKPROPAGATION</a:t>
            </a:r>
            <a:r>
              <a:rPr lang="en-US" dirty="0"/>
              <a:t> use </a:t>
            </a:r>
            <a:r>
              <a:rPr lang="en-US" b="1" dirty="0"/>
              <a:t>gradient descent</a:t>
            </a:r>
            <a:r>
              <a:rPr lang="en-US" dirty="0"/>
              <a:t> to tune network parameters to best fit a training set of input-output pairs.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ANN learning is </a:t>
            </a:r>
            <a:r>
              <a:rPr lang="en-US" b="1" dirty="0"/>
              <a:t>robust to errors in the training data </a:t>
            </a:r>
            <a:r>
              <a:rPr lang="en-US" dirty="0"/>
              <a:t>and has been successfully applied to problems such as </a:t>
            </a:r>
            <a:r>
              <a:rPr lang="en-US" b="1" dirty="0"/>
              <a:t>interpreting visual scenes, speech recognition, and learning robot control strategies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26" name="Picture 2" descr="Artificial Neural Networks Brain Animated Icon - Free Download Science &amp;  Technology Animated Icons | IconScout">
            <a:extLst>
              <a:ext uri="{FF2B5EF4-FFF2-40B4-BE49-F238E27FC236}">
                <a16:creationId xmlns:a16="http://schemas.microsoft.com/office/drawing/2014/main" id="{75AD2697-BC33-4362-15FD-D49AEC56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75" y="2333625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2F72B-566C-9936-DE6E-AC597C23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BD91-4889-4CFF-9CF5-7F25835D7814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5CB31-F1D2-B1CB-77E3-E1DAF52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</p:spTree>
    <p:extLst>
      <p:ext uri="{BB962C8B-B14F-4D97-AF65-F5344CB8AC3E}">
        <p14:creationId xmlns:p14="http://schemas.microsoft.com/office/powerpoint/2010/main" val="138235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0A7B-00DA-079B-B391-A6FD324A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1"/>
            <a:ext cx="10515600" cy="8291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INTRODUCTION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C763-B9BC-5F70-EE28-C7EC93BE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9721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400" b="1" dirty="0"/>
              <a:t>Neural network learning methods </a:t>
            </a:r>
            <a:r>
              <a:rPr lang="en-US" sz="2400" dirty="0"/>
              <a:t>provide a </a:t>
            </a:r>
            <a:r>
              <a:rPr lang="en-US" sz="2400" b="1" dirty="0"/>
              <a:t>robust approach to approximating real-valued, discrete-valued, and vector-valued target functions. </a:t>
            </a:r>
          </a:p>
          <a:p>
            <a:pPr algn="just">
              <a:lnSpc>
                <a:spcPct val="160000"/>
              </a:lnSpc>
            </a:pPr>
            <a:r>
              <a:rPr lang="en-US" sz="2400" dirty="0"/>
              <a:t>For </a:t>
            </a:r>
            <a:r>
              <a:rPr lang="en-US" sz="2400" b="1" dirty="0"/>
              <a:t>certain types of problems, such as learning to interpret complex real-world sensor data</a:t>
            </a:r>
            <a:r>
              <a:rPr lang="en-US" sz="2400" dirty="0"/>
              <a:t>, artificial neural networks are among the most effective learning methods currently known.</a:t>
            </a:r>
          </a:p>
          <a:p>
            <a:pPr algn="just">
              <a:lnSpc>
                <a:spcPct val="160000"/>
              </a:lnSpc>
            </a:pPr>
            <a:r>
              <a:rPr lang="en-US" sz="2400" dirty="0"/>
              <a:t>For example</a:t>
            </a:r>
            <a:r>
              <a:rPr lang="en-US" sz="2400" b="1" dirty="0"/>
              <a:t>, the BACKPROPAGATION algorithm </a:t>
            </a:r>
            <a:r>
              <a:rPr lang="en-US" sz="2400" dirty="0"/>
              <a:t>has proven surprisingly successful in many practical problems :</a:t>
            </a:r>
          </a:p>
          <a:p>
            <a:pPr lvl="1" algn="just">
              <a:lnSpc>
                <a:spcPct val="160000"/>
              </a:lnSpc>
            </a:pPr>
            <a:r>
              <a:rPr lang="en-US" sz="2000" b="1" dirty="0"/>
              <a:t>such as learning to recognize handwritten characters </a:t>
            </a:r>
          </a:p>
          <a:p>
            <a:pPr lvl="1" algn="just">
              <a:lnSpc>
                <a:spcPct val="160000"/>
              </a:lnSpc>
            </a:pPr>
            <a:r>
              <a:rPr lang="en-US" sz="2000" b="1" dirty="0"/>
              <a:t>learning to recognize spoken words </a:t>
            </a:r>
          </a:p>
          <a:p>
            <a:pPr lvl="1" algn="just">
              <a:lnSpc>
                <a:spcPct val="160000"/>
              </a:lnSpc>
            </a:pPr>
            <a:r>
              <a:rPr lang="en-US" sz="2000" b="1" dirty="0"/>
              <a:t>and learning to recognize faces</a:t>
            </a:r>
            <a:endParaRPr lang="en-IN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5F6B6-3C9C-E71C-22C3-BBBFF260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206-D09C-403B-A3B8-26B7FEE28E4F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351AA-6010-9571-5998-8D1D0802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</p:spTree>
    <p:extLst>
      <p:ext uri="{BB962C8B-B14F-4D97-AF65-F5344CB8AC3E}">
        <p14:creationId xmlns:p14="http://schemas.microsoft.com/office/powerpoint/2010/main" val="55959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CA00-34C5-7574-FC0F-A1DADB20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10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BIOLOGICAL MOTIVATION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87E8-FC5D-7C7E-6F4B-99BCD1783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14" y="662781"/>
            <a:ext cx="7007678" cy="37742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</a:t>
            </a:r>
            <a:r>
              <a:rPr lang="en-US" sz="2400" b="1" dirty="0"/>
              <a:t>study of artificial neural networks (ANNs) </a:t>
            </a:r>
            <a:r>
              <a:rPr lang="en-US" sz="2400" dirty="0"/>
              <a:t>has been </a:t>
            </a:r>
            <a:r>
              <a:rPr lang="en-US" sz="2400" b="1" dirty="0"/>
              <a:t>inspired</a:t>
            </a:r>
            <a:r>
              <a:rPr lang="en-US" sz="2400" dirty="0"/>
              <a:t> in part by the </a:t>
            </a:r>
            <a:r>
              <a:rPr lang="en-US" sz="2400" b="1" dirty="0"/>
              <a:t>observation that biological learning systems are built of very complex webs of interconnected neurons.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In rough analogy, </a:t>
            </a:r>
            <a:r>
              <a:rPr lang="en-US" sz="2400" b="1" dirty="0"/>
              <a:t>artificial neural networks </a:t>
            </a:r>
            <a:r>
              <a:rPr lang="en-US" sz="2400" dirty="0"/>
              <a:t>are built out of a </a:t>
            </a:r>
            <a:r>
              <a:rPr lang="en-US" sz="2400" b="1" dirty="0"/>
              <a:t>densely interconnected set of simple units</a:t>
            </a:r>
            <a:r>
              <a:rPr lang="en-US" sz="2400" dirty="0"/>
              <a:t>, </a:t>
            </a:r>
            <a:r>
              <a:rPr lang="en-US" sz="2400" b="1" dirty="0"/>
              <a:t>where each unit takes a number of real-valued inputs</a:t>
            </a:r>
            <a:r>
              <a:rPr lang="en-US" sz="2400" dirty="0"/>
              <a:t> (possibly the outputs of other units) and produces a </a:t>
            </a:r>
            <a:r>
              <a:rPr lang="en-US" sz="2400" b="1" dirty="0"/>
              <a:t>single real-valued output </a:t>
            </a:r>
            <a:r>
              <a:rPr lang="en-US" sz="2400" dirty="0"/>
              <a:t>(which may become the input to many other units).</a:t>
            </a:r>
            <a:endParaRPr lang="en-IN" sz="2400" dirty="0"/>
          </a:p>
        </p:txBody>
      </p:sp>
      <p:pic>
        <p:nvPicPr>
          <p:cNvPr id="2050" name="Picture 2" descr="Study urges caution when comparing neural networks to the brain | MIT News  | Massachusetts Institute of Technology">
            <a:extLst>
              <a:ext uri="{FF2B5EF4-FFF2-40B4-BE49-F238E27FC236}">
                <a16:creationId xmlns:a16="http://schemas.microsoft.com/office/drawing/2014/main" id="{8C41B283-072F-EA61-3529-4D53CF04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36" y="1928812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2E53-8665-E9F5-58FE-BCC26281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F4D47-379F-4471-8F53-8D962939CB5F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96ADC-E279-19E2-5FAE-073B88EE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</p:spTree>
    <p:extLst>
      <p:ext uri="{BB962C8B-B14F-4D97-AF65-F5344CB8AC3E}">
        <p14:creationId xmlns:p14="http://schemas.microsoft.com/office/powerpoint/2010/main" val="174978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58C3-3458-9376-53F2-802AC331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BIOLOGICAL MOTIVATION – HOW DO ANN WORK?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BB15-A69A-0273-127D-945A766E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41D8-E917-0C86-A3A8-EC26494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63F1D-DBD3-5137-8F67-58E6A5BEAF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69" y="1566995"/>
            <a:ext cx="6853043" cy="436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68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F99D-64C0-82A2-6E84-1FD88834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PERCEPTRON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AD0F-BF4D-F5F7-2926-5304CE33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50CE-33A6-49BC-9BDD-6D69AD45B548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4A6E-636B-174A-BB7C-5AAF7DA8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5FED0-E0C3-F907-E078-754B42A6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61" y="2254024"/>
            <a:ext cx="4934339" cy="1659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FF0838-A882-CA9D-8A9A-98350093FC53}"/>
              </a:ext>
            </a:extLst>
          </p:cNvPr>
          <p:cNvSpPr txBox="1"/>
          <p:nvPr/>
        </p:nvSpPr>
        <p:spPr>
          <a:xfrm>
            <a:off x="81643" y="1690688"/>
            <a:ext cx="60975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type of ANN system is based on a unit called a </a:t>
            </a:r>
            <a:r>
              <a:rPr lang="en-I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perceptron.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perceptron takes a </a:t>
            </a:r>
            <a:r>
              <a:rPr 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 of real-valued inputs,</a:t>
            </a:r>
            <a:r>
              <a:rPr 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calculates a </a:t>
            </a:r>
            <a:r>
              <a:rPr 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combination of these inputs,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then outputs a 1 if the result is greater than some threshold and -1 otherwise.</a:t>
            </a:r>
            <a:endParaRPr lang="en-IN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D4E7C3-B33C-B54A-AB67-F1E36A93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06" y="4815609"/>
            <a:ext cx="6181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D824-E196-F6C8-EEDE-A514E280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255"/>
            <a:ext cx="10515600" cy="5772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INNER WORKING OF PERCEPTRON</a:t>
            </a:r>
            <a:endParaRPr lang="en-IN" b="1" dirty="0">
              <a:solidFill>
                <a:srgbClr val="7030A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3E124-684C-45BB-586F-EFC57FC0A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0072" y="1690688"/>
            <a:ext cx="4783055" cy="28719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DDF08-0638-21E7-A4FB-116210E3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B643F-B20D-8ABD-05AF-C68F1780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2E78A-E992-7F61-310E-C8010EAE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3" y="817499"/>
            <a:ext cx="6683881" cy="50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2CAD-3EED-CDD1-48BB-41862A1A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+mn-lt"/>
              </a:rPr>
              <a:t>Perceptron Vs Logistic Regression Representation as Perceptron</a:t>
            </a:r>
            <a:endParaRPr lang="en-IN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45EB8-6B70-7B89-DFAF-69D2BEE0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D96E-807A-12DB-13C8-10916FF1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1026" name="Picture 2" descr="Pass Or Fail Problem | Basic Models - PyTorch - Practice Probs">
            <a:extLst>
              <a:ext uri="{FF2B5EF4-FFF2-40B4-BE49-F238E27FC236}">
                <a16:creationId xmlns:a16="http://schemas.microsoft.com/office/drawing/2014/main" id="{85B8FB66-C945-1076-A92D-FC230A82EB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0829"/>
            <a:ext cx="10515600" cy="40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8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1233-F330-66DA-A8DC-FC2383FF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EXAMPLE : AND GATE REPRESENTATION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006A-AA83-9A70-C18F-B4208694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E227-C1A6-43C5-A0B4-D0DAA33E6951}" type="datetime1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0B040-A00B-89F7-4DCC-7071B935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ANISHA.C.D|AP|CSE</a:t>
            </a:r>
          </a:p>
        </p:txBody>
      </p:sp>
      <p:pic>
        <p:nvPicPr>
          <p:cNvPr id="3074" name="Picture 2" descr="From Basic Gates to Deep Neural Networks: The Definitive Perceptron  Tutorial | by Joseph Robinson, Ph.D. | Towards Data Science">
            <a:extLst>
              <a:ext uri="{FF2B5EF4-FFF2-40B4-BE49-F238E27FC236}">
                <a16:creationId xmlns:a16="http://schemas.microsoft.com/office/drawing/2014/main" id="{C1CCC7CA-3854-02B1-992A-4995E31B75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7" y="1863787"/>
            <a:ext cx="7317012" cy="31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69FC53-56EB-6D27-F8F1-69A8BD23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519" y="1746089"/>
            <a:ext cx="4055557" cy="31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9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978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19Z601- MACHINE LEARNING</vt:lpstr>
      <vt:lpstr>NEURAL NETWORKS</vt:lpstr>
      <vt:lpstr>INTRODUCTION</vt:lpstr>
      <vt:lpstr>BIOLOGICAL MOTIVATION</vt:lpstr>
      <vt:lpstr>BIOLOGICAL MOTIVATION – HOW DO ANN WORK?</vt:lpstr>
      <vt:lpstr>PERCEPTRON</vt:lpstr>
      <vt:lpstr>INNER WORKING OF PERCEPTRON</vt:lpstr>
      <vt:lpstr>Perceptron Vs Logistic Regression Representation as Perceptron</vt:lpstr>
      <vt:lpstr>EXAMPLE : AND GATE REPRESENTATION</vt:lpstr>
      <vt:lpstr>HOMEWORK</vt:lpstr>
      <vt:lpstr>PERCEPTRON TRAINING RULE</vt:lpstr>
      <vt:lpstr>PERCEPTRON TRAINING RULE: PERCEPTRON RULE</vt:lpstr>
      <vt:lpstr>PERCEPTRON TRAINING RULE: DELTA RULE (GRADIENT DESCENT)</vt:lpstr>
      <vt:lpstr>VISUALIZING THE HYPOTHESIS SPACE</vt:lpstr>
      <vt:lpstr>DERIVATION OF GRADIENT DESCENT</vt:lpstr>
      <vt:lpstr>DERIVATION OF GRADIENT DESCENT</vt:lpstr>
      <vt:lpstr>DERIVATION OF GRADIENT DESCENT</vt:lpstr>
      <vt:lpstr>GRADIENT DESCENT ALGORITHM</vt:lpstr>
      <vt:lpstr>PERCEPTRON RULE VS GRADIENT DESCENT 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ANISHA DASS</dc:creator>
  <cp:lastModifiedBy>ANISHA DASS</cp:lastModifiedBy>
  <cp:revision>39</cp:revision>
  <dcterms:created xsi:type="dcterms:W3CDTF">2025-02-01T23:09:07Z</dcterms:created>
  <dcterms:modified xsi:type="dcterms:W3CDTF">2025-02-05T03:45:06Z</dcterms:modified>
</cp:coreProperties>
</file>